
<file path=[Content_Types].xml><?xml version="1.0" encoding="utf-8"?>
<Types xmlns="http://schemas.openxmlformats.org/package/2006/content-types">
  <Default Extension="crdownload" ContentType="image/png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9"/>
  </p:notesMasterIdLst>
  <p:sldIdLst>
    <p:sldId id="306" r:id="rId5"/>
    <p:sldId id="309" r:id="rId6"/>
    <p:sldId id="343" r:id="rId7"/>
    <p:sldId id="313" r:id="rId8"/>
    <p:sldId id="318" r:id="rId9"/>
    <p:sldId id="345" r:id="rId10"/>
    <p:sldId id="337" r:id="rId11"/>
    <p:sldId id="349" r:id="rId12"/>
    <p:sldId id="319" r:id="rId13"/>
    <p:sldId id="320" r:id="rId14"/>
    <p:sldId id="344" r:id="rId15"/>
    <p:sldId id="317" r:id="rId16"/>
    <p:sldId id="314" r:id="rId17"/>
    <p:sldId id="346" r:id="rId18"/>
    <p:sldId id="350" r:id="rId19"/>
    <p:sldId id="315" r:id="rId20"/>
    <p:sldId id="316" r:id="rId21"/>
    <p:sldId id="321" r:id="rId22"/>
    <p:sldId id="351" r:id="rId23"/>
    <p:sldId id="341" r:id="rId24"/>
    <p:sldId id="338" r:id="rId25"/>
    <p:sldId id="339" r:id="rId26"/>
    <p:sldId id="352" r:id="rId27"/>
    <p:sldId id="323" r:id="rId28"/>
    <p:sldId id="322" r:id="rId29"/>
    <p:sldId id="324" r:id="rId30"/>
    <p:sldId id="340" r:id="rId31"/>
    <p:sldId id="326" r:id="rId32"/>
    <p:sldId id="328" r:id="rId33"/>
    <p:sldId id="327" r:id="rId34"/>
    <p:sldId id="325" r:id="rId35"/>
    <p:sldId id="353" r:id="rId36"/>
    <p:sldId id="329" r:id="rId37"/>
    <p:sldId id="330" r:id="rId38"/>
    <p:sldId id="331" r:id="rId39"/>
    <p:sldId id="332" r:id="rId40"/>
    <p:sldId id="334" r:id="rId41"/>
    <p:sldId id="333" r:id="rId42"/>
    <p:sldId id="336" r:id="rId43"/>
    <p:sldId id="335" r:id="rId44"/>
    <p:sldId id="348" r:id="rId45"/>
    <p:sldId id="347" r:id="rId46"/>
    <p:sldId id="312" r:id="rId47"/>
    <p:sldId id="34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84967" autoAdjust="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crdownload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crdownload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472" y="559838"/>
            <a:ext cx="6272784" cy="21766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Arduino programming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775" y="4121519"/>
            <a:ext cx="5093208" cy="1197864"/>
          </a:xfrm>
        </p:spPr>
        <p:txBody>
          <a:bodyPr/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BY: ENG. Aya Ali Kamal</a:t>
            </a:r>
          </a:p>
          <a:p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FDFE371-51B4-77E5-D100-1A3CC244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6" b="92194" l="7595" r="93038">
                        <a14:foregroundMark x1="11181" y1="60127" x2="7595" y2="48101"/>
                        <a14:foregroundMark x1="7595" y1="48101" x2="8439" y2="43249"/>
                        <a14:foregroundMark x1="51688" y1="47890" x2="23207" y2="56962"/>
                        <a14:foregroundMark x1="23207" y1="56962" x2="35865" y2="41983"/>
                        <a14:foregroundMark x1="35865" y1="41983" x2="54008" y2="44304"/>
                        <a14:foregroundMark x1="54008" y1="44304" x2="70675" y2="42194"/>
                        <a14:foregroundMark x1="70675" y1="42194" x2="58650" y2="50211"/>
                        <a14:foregroundMark x1="58650" y1="50211" x2="58650" y2="50211"/>
                        <a14:foregroundMark x1="29747" y1="51477" x2="38819" y2="51266"/>
                        <a14:foregroundMark x1="68143" y1="52743" x2="66034" y2="48734"/>
                        <a14:foregroundMark x1="46414" y1="53586" x2="66245" y2="62869"/>
                        <a14:foregroundMark x1="66245" y1="62869" x2="76371" y2="55907"/>
                        <a14:foregroundMark x1="76371" y1="55907" x2="75738" y2="41350"/>
                        <a14:foregroundMark x1="75738" y1="41350" x2="55907" y2="41561"/>
                        <a14:foregroundMark x1="63502" y1="38819" x2="76582" y2="45781"/>
                        <a14:foregroundMark x1="76582" y1="45781" x2="76582" y2="60549"/>
                        <a14:foregroundMark x1="76582" y1="60549" x2="55485" y2="63713"/>
                        <a14:foregroundMark x1="70464" y1="66456" x2="78903" y2="54430"/>
                        <a14:foregroundMark x1="78903" y1="54430" x2="77848" y2="43460"/>
                        <a14:foregroundMark x1="77848" y1="43460" x2="64557" y2="37764"/>
                        <a14:foregroundMark x1="64557" y1="37764" x2="61814" y2="37764"/>
                        <a14:foregroundMark x1="41561" y1="39030" x2="28903" y2="37764"/>
                        <a14:foregroundMark x1="28903" y1="37764" x2="19831" y2="50633"/>
                        <a14:foregroundMark x1="19831" y1="50633" x2="27848" y2="63502"/>
                        <a14:foregroundMark x1="27848" y1="63502" x2="43460" y2="61814"/>
                        <a14:foregroundMark x1="43460" y1="61814" x2="48945" y2="55063"/>
                        <a14:foregroundMark x1="24051" y1="61181" x2="20253" y2="44304"/>
                        <a14:foregroundMark x1="20253" y1="44304" x2="21519" y2="38397"/>
                        <a14:foregroundMark x1="17300" y1="49156" x2="20253" y2="59494"/>
                        <a14:foregroundMark x1="43882" y1="92827" x2="62236" y2="90506"/>
                        <a14:foregroundMark x1="93038" y1="43249" x2="89662" y2="66667"/>
                        <a14:foregroundMark x1="65823" y1="8650" x2="37764" y2="8650"/>
                        <a14:foregroundMark x1="54852" y1="5696" x2="41561" y2="6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8893" y="1222894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19BEF0F7-942C-15DA-51BE-F4E5B5ED5D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5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,797 Recap Stock Photos - Free &amp; Royalty-Free Stock Photos from Dreamstime">
            <a:extLst>
              <a:ext uri="{FF2B5EF4-FFF2-40B4-BE49-F238E27FC236}">
                <a16:creationId xmlns:a16="http://schemas.microsoft.com/office/drawing/2014/main" id="{6509AA6D-A8AC-2E0A-B8EB-19D65107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21" y="1209789"/>
            <a:ext cx="8961120" cy="44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 </a:t>
            </a:r>
            <a:r>
              <a:rPr lang="en-US" cap="none" dirty="0">
                <a:solidFill>
                  <a:schemeClr val="tx1"/>
                </a:solidFill>
              </a:rPr>
              <a:t>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500" b="1" dirty="0">
                <a:solidFill>
                  <a:schemeClr val="tx1"/>
                </a:solidFill>
              </a:rPr>
              <a:t>If condition: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Taking decision.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If.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else if.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else.</a:t>
            </a:r>
          </a:p>
          <a:p>
            <a:pPr marL="0" indent="0"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FE280D-6FEE-A0BC-98A1-6BD3B7CE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93450"/>
            <a:ext cx="4907611" cy="3271741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6FFDA927-2D5A-9C12-55A7-B3183B3F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" y="6323853"/>
            <a:ext cx="1181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Loops:</a:t>
            </a:r>
          </a:p>
          <a:p>
            <a:pPr marL="0" indent="0">
              <a:buNone/>
            </a:pPr>
            <a:r>
              <a:rPr lang="en-US" sz="4500" b="1" dirty="0">
                <a:solidFill>
                  <a:schemeClr val="tx1"/>
                </a:solidFill>
              </a:rPr>
              <a:t>   </a:t>
            </a:r>
            <a:r>
              <a:rPr lang="en-US" sz="4000" b="1" dirty="0">
                <a:solidFill>
                  <a:schemeClr val="tx1"/>
                </a:solidFill>
              </a:rPr>
              <a:t>Repeating</a:t>
            </a: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While.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do while.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for.</a:t>
            </a:r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DC035B6-FDB2-01D5-F8EF-1E2F3CDA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73" y="1690688"/>
            <a:ext cx="412622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Switch case: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500" b="1" dirty="0">
                <a:solidFill>
                  <a:schemeClr val="tx1"/>
                </a:solidFill>
              </a:rPr>
              <a:t> Making decision.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25A7C4-6142-2BA4-5105-43CB7D4F4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593" l="48523" r="95992">
                        <a14:foregroundMark x1="53797" y1="47964" x2="53797" y2="47964"/>
                        <a14:foregroundMark x1="53797" y1="47964" x2="48945" y2="47059"/>
                        <a14:foregroundMark x1="48945" y1="47059" x2="48945" y2="47059"/>
                        <a14:foregroundMark x1="55274" y1="73756" x2="55274" y2="73756"/>
                        <a14:foregroundMark x1="58650" y1="63801" x2="58650" y2="63801"/>
                        <a14:foregroundMark x1="58017" y1="23982" x2="58017" y2="23982"/>
                        <a14:foregroundMark x1="58439" y1="33032" x2="58439" y2="33032"/>
                        <a14:foregroundMark x1="78059" y1="18552" x2="78059" y2="18552"/>
                        <a14:foregroundMark x1="86287" y1="20814" x2="86287" y2="20814"/>
                        <a14:foregroundMark x1="87342" y1="17195" x2="83755" y2="18100"/>
                        <a14:foregroundMark x1="94726" y1="20362" x2="82278" y2="18552"/>
                        <a14:foregroundMark x1="82278" y1="18552" x2="82278" y2="18552"/>
                        <a14:foregroundMark x1="95992" y1="17647" x2="95992" y2="17647"/>
                        <a14:foregroundMark x1="89030" y1="52036" x2="83766" y2="52675"/>
                        <a14:foregroundMark x1="86498" y1="85973" x2="86498" y2="85973"/>
                        <a14:foregroundMark x1="77637" y1="47511" x2="77637" y2="47511"/>
                        <a14:backgroundMark x1="78692" y1="51131" x2="78270" y2="57466"/>
                      </a14:backgroundRemoval>
                    </a14:imgEffect>
                  </a14:imgLayer>
                </a14:imgProps>
              </a:ext>
            </a:extLst>
          </a:blip>
          <a:srcRect l="45880"/>
          <a:stretch/>
        </p:blipFill>
        <p:spPr>
          <a:xfrm>
            <a:off x="6689911" y="1511556"/>
            <a:ext cx="4867837" cy="41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F21FF33A-2ADD-5329-3585-E50F3B63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30" y="0"/>
            <a:ext cx="6911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Function: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500" b="1" dirty="0">
                <a:solidFill>
                  <a:schemeClr val="tx1"/>
                </a:solidFill>
              </a:rPr>
              <a:t>Do some thing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Return.</a:t>
            </a:r>
          </a:p>
          <a:p>
            <a:pPr marL="457200" lvl="1" indent="0"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Void.</a:t>
            </a:r>
          </a:p>
          <a:p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90EEEE5-DD91-65C9-1041-B8896FC2B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50" y="2178975"/>
            <a:ext cx="6982178" cy="29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634793"/>
            <a:ext cx="107716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500" b="1" dirty="0">
              <a:solidFill>
                <a:schemeClr val="tx1"/>
              </a:solidFill>
            </a:endParaRPr>
          </a:p>
          <a:p>
            <a:r>
              <a:rPr lang="en-US" sz="4500" b="1" dirty="0">
                <a:solidFill>
                  <a:schemeClr val="tx1"/>
                </a:solidFill>
              </a:rPr>
              <a:t>Return:</a:t>
            </a:r>
          </a:p>
          <a:p>
            <a:pPr marL="0" indent="0">
              <a:buNone/>
            </a:pPr>
            <a:endParaRPr lang="en-US" sz="4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Return something.</a:t>
            </a: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24FAEA-B64E-2AC9-F81F-F1600B841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7" b="90909" l="3704" r="95623">
                        <a14:foregroundMark x1="76431" y1="54545" x2="13131" y2="45455"/>
                        <a14:foregroundMark x1="38721" y1="43636" x2="74411" y2="44242"/>
                        <a14:foregroundMark x1="74411" y1="44242" x2="75084" y2="44848"/>
                        <a14:foregroundMark x1="63636" y1="75758" x2="23906" y2="40000"/>
                        <a14:foregroundMark x1="23906" y1="40000" x2="23232" y2="35152"/>
                        <a14:foregroundMark x1="31650" y1="48485" x2="32323" y2="55758"/>
                        <a14:foregroundMark x1="10438" y1="20000" x2="4040" y2="69091"/>
                        <a14:foregroundMark x1="4040" y1="69091" x2="7407" y2="78788"/>
                        <a14:foregroundMark x1="50505" y1="62424" x2="45455" y2="55152"/>
                        <a14:foregroundMark x1="92256" y1="17576" x2="95623" y2="78788"/>
                        <a14:foregroundMark x1="95623" y1="78788" x2="87542" y2="90909"/>
                        <a14:foregroundMark x1="53535" y1="58788" x2="29966" y2="46061"/>
                        <a14:foregroundMark x1="29966" y1="46061" x2="55219" y2="69697"/>
                        <a14:foregroundMark x1="55219" y1="69697" x2="51515" y2="53939"/>
                        <a14:foregroundMark x1="30640" y1="49091" x2="27946" y2="38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5287" y="2925787"/>
            <a:ext cx="28289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8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FA7FB-D540-84D8-AAA6-ECD6CFE5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422904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0C985-427E-F570-77E0-CCF14502C0CF}"/>
              </a:ext>
            </a:extLst>
          </p:cNvPr>
          <p:cNvSpPr txBox="1"/>
          <p:nvPr/>
        </p:nvSpPr>
        <p:spPr>
          <a:xfrm>
            <a:off x="866588" y="1952536"/>
            <a:ext cx="7978589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Pointers:</a:t>
            </a:r>
          </a:p>
          <a:p>
            <a:endParaRPr lang="en-US" sz="3500" b="1" dirty="0"/>
          </a:p>
          <a:p>
            <a:r>
              <a:rPr lang="en-US" sz="3500" b="1" dirty="0"/>
              <a:t>Point on something.</a:t>
            </a:r>
          </a:p>
          <a:p>
            <a:endParaRPr lang="en-US" sz="3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 pass by address.</a:t>
            </a:r>
          </a:p>
          <a:p>
            <a:endParaRPr lang="en-US" sz="3500" b="1" dirty="0"/>
          </a:p>
          <a:p>
            <a:endParaRPr lang="en-US" sz="3500" b="1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907242-BB88-E4A8-3E47-3D63F0EA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0" b="97283" l="8987" r="98693">
                        <a14:foregroundMark x1="8987" y1="43750" x2="9150" y2="52446"/>
                        <a14:foregroundMark x1="28758" y1="91304" x2="27941" y2="97554"/>
                        <a14:foregroundMark x1="92700" y1="28644" x2="97783" y2="24756"/>
                        <a14:foregroundMark x1="90359" y1="30435" x2="90810" y2="30090"/>
                        <a14:foregroundMark x1="92106" y1="13075" x2="91340" y2="12772"/>
                        <a14:foregroundMark x1="91340" y1="12772" x2="92227" y2="13413"/>
                        <a14:foregroundMark x1="98708" y1="19093" x2="98265" y2="21747"/>
                        <a14:foregroundMark x1="65033" y1="8696" x2="68954" y2="9783"/>
                        <a14:foregroundMark x1="24432" y1="5978" x2="24183" y2="7880"/>
                        <a14:foregroundMark x1="25000" y1="1630" x2="24751" y2="3533"/>
                        <a14:foregroundMark x1="20588" y1="18750" x2="20588" y2="18750"/>
                        <a14:foregroundMark x1="28595" y1="20109" x2="28595" y2="20109"/>
                        <a14:foregroundMark x1="25980" y1="35326" x2="25980" y2="35326"/>
                        <a14:backgroundMark x1="95098" y1="16848" x2="95098" y2="16848"/>
                        <a14:backgroundMark x1="97222" y1="16848" x2="97222" y2="16848"/>
                        <a14:backgroundMark x1="94608" y1="14946" x2="98203" y2="19837"/>
                        <a14:backgroundMark x1="98366" y1="22011" x2="96732" y2="22011"/>
                        <a14:backgroundMark x1="93954" y1="14402" x2="92484" y2="14130"/>
                        <a14:backgroundMark x1="90686" y1="30435" x2="92157" y2="30163"/>
                        <a14:backgroundMark x1="24837" y1="3533" x2="24837" y2="5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5812" y="982169"/>
            <a:ext cx="6223117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cap Images – Browse 4,066 Stock Photos, Vectors, and Video | Adobe Stock">
            <a:extLst>
              <a:ext uri="{FF2B5EF4-FFF2-40B4-BE49-F238E27FC236}">
                <a16:creationId xmlns:a16="http://schemas.microsoft.com/office/drawing/2014/main" id="{8CBEDCB5-0AD2-87F0-3648-F2114A4F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78" r="90000">
                        <a14:foregroundMark x1="35833" y1="35000" x2="12222" y2="35000"/>
                        <a14:foregroundMark x1="73889" y1="35278" x2="73889" y2="35278"/>
                        <a14:foregroundMark x1="55278" y1="37222" x2="55278" y2="37222"/>
                        <a14:foregroundMark x1="49167" y1="30833" x2="49167" y2="30833"/>
                        <a14:foregroundMark x1="57222" y1="24722" x2="57222" y2="24722"/>
                        <a14:foregroundMark x1="42778" y1="23889" x2="42778" y2="23889"/>
                        <a14:foregroundMark x1="26111" y1="53056" x2="26111" y2="53056"/>
                        <a14:foregroundMark x1="21944" y1="52222" x2="21944" y2="52222"/>
                        <a14:foregroundMark x1="34444" y1="53611" x2="34444" y2="53611"/>
                        <a14:foregroundMark x1="46111" y1="54444" x2="46111" y2="54444"/>
                        <a14:foregroundMark x1="66111" y1="52778" x2="66111" y2="52778"/>
                        <a14:foregroundMark x1="74444" y1="52778" x2="74444" y2="52778"/>
                        <a14:backgroundMark x1="9722" y1="36111" x2="3333" y2="33889"/>
                        <a14:backgroundMark x1="3333" y1="33889" x2="1389" y2="36389"/>
                        <a14:backgroundMark x1="8056" y1="35556" x2="11111" y2="35278"/>
                        <a14:backgroundMark x1="11111" y1="35278" x2="12222" y2="3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228600"/>
            <a:ext cx="8854440" cy="601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442" y="652210"/>
            <a:ext cx="9144000" cy="1073953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chemeClr val="tx1"/>
                </a:solidFill>
              </a:rPr>
              <a:t>Agenda</a:t>
            </a:r>
            <a:r>
              <a:rPr lang="en-US" sz="50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442" y="1973985"/>
            <a:ext cx="9536004" cy="4410912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500" b="1" dirty="0">
                <a:solidFill>
                  <a:schemeClr val="tx1"/>
                </a:solidFill>
              </a:rPr>
              <a:t>C++ overview.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500" b="1" dirty="0">
                <a:solidFill>
                  <a:schemeClr val="tx1"/>
                </a:solidFill>
              </a:rPr>
              <a:t> Micro processors VS Micro controllers.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500" b="1" dirty="0">
                <a:solidFill>
                  <a:schemeClr val="tx1"/>
                </a:solidFill>
              </a:rPr>
              <a:t>Types of Micro controllers.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500" b="1" dirty="0">
                <a:solidFill>
                  <a:schemeClr val="tx1"/>
                </a:solidFill>
              </a:rPr>
              <a:t>Arduino: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tx1"/>
                </a:solidFill>
              </a:rPr>
              <a:t> Hardware.</a:t>
            </a:r>
          </a:p>
          <a:p>
            <a:pPr lvl="1" algn="l"/>
            <a:endParaRPr lang="en-US" sz="3500" b="1" dirty="0">
              <a:solidFill>
                <a:schemeClr val="tx1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tx1"/>
                </a:solidFill>
              </a:rPr>
              <a:t>  Software</a:t>
            </a:r>
            <a:r>
              <a:rPr lang="en-US" sz="3500" b="1" dirty="0"/>
              <a:t>.</a:t>
            </a:r>
            <a:endParaRPr lang="en-US" sz="3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3525603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Array:</a:t>
            </a:r>
          </a:p>
          <a:p>
            <a:pPr marL="0" indent="0">
              <a:buNone/>
            </a:pPr>
            <a:endParaRPr lang="en-US" sz="4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ollection of variables.</a:t>
            </a:r>
          </a:p>
          <a:p>
            <a:pPr marL="0" indent="0">
              <a:buNone/>
            </a:pPr>
            <a:endParaRPr lang="en-US" sz="3500" b="1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</a:rPr>
              <a:t>Constant size.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3500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row of books&#10;&#10;Description automatically generated with medium confidence">
            <a:extLst>
              <a:ext uri="{FF2B5EF4-FFF2-40B4-BE49-F238E27FC236}">
                <a16:creationId xmlns:a16="http://schemas.microsoft.com/office/drawing/2014/main" id="{9C4F856F-B225-2F7A-C5FA-F85CEB74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61" b="97465" l="7384" r="96414">
                        <a14:foregroundMark x1="22996" y1="39437" x2="23840" y2="71549"/>
                        <a14:foregroundMark x1="23840" y1="71549" x2="16878" y2="87606"/>
                        <a14:foregroundMark x1="16878" y1="87606" x2="8650" y2="54366"/>
                        <a14:foregroundMark x1="8650" y1="54366" x2="13713" y2="19718"/>
                        <a14:foregroundMark x1="13713" y1="19718" x2="28059" y2="16056"/>
                        <a14:foregroundMark x1="28059" y1="16056" x2="35865" y2="16620"/>
                        <a14:foregroundMark x1="15190" y1="9296" x2="12236" y2="23099"/>
                        <a14:foregroundMark x1="8861" y1="15211" x2="16034" y2="9014"/>
                        <a14:foregroundMark x1="97257" y1="22254" x2="90506" y2="92394"/>
                        <a14:foregroundMark x1="90506" y1="92394" x2="75527" y2="98873"/>
                        <a14:foregroundMark x1="75527" y1="98873" x2="24262" y2="95493"/>
                        <a14:foregroundMark x1="24262" y1="95493" x2="13713" y2="90141"/>
                        <a14:foregroundMark x1="13713" y1="90141" x2="10338" y2="69577"/>
                        <a14:foregroundMark x1="10338" y1="71831" x2="9916" y2="87324"/>
                        <a14:foregroundMark x1="9916" y1="87324" x2="20675" y2="96056"/>
                        <a14:foregroundMark x1="20675" y1="96056" x2="50211" y2="90141"/>
                        <a14:foregroundMark x1="50211" y1="90141" x2="70675" y2="90423"/>
                        <a14:foregroundMark x1="70675" y1="90423" x2="90295" y2="90423"/>
                        <a14:foregroundMark x1="90295" y1="90423" x2="91561" y2="18592"/>
                        <a14:foregroundMark x1="91561" y1="18592" x2="91561" y2="18592"/>
                        <a14:foregroundMark x1="56329" y1="12113" x2="76582" y2="9577"/>
                        <a14:foregroundMark x1="76582" y1="9577" x2="88397" y2="9859"/>
                        <a14:foregroundMark x1="88397" y1="9859" x2="95781" y2="20000"/>
                        <a14:foregroundMark x1="95781" y1="20000" x2="96203" y2="92113"/>
                        <a14:foregroundMark x1="96203" y1="92113" x2="97046" y2="91549"/>
                        <a14:foregroundMark x1="21941" y1="7887" x2="26582" y2="9296"/>
                        <a14:foregroundMark x1="34177" y1="7042" x2="50844" y2="7042"/>
                        <a14:foregroundMark x1="50844" y1="7042" x2="94304" y2="11831"/>
                        <a14:foregroundMark x1="12236" y1="94085" x2="54852" y2="98310"/>
                        <a14:foregroundMark x1="54852" y1="98310" x2="93038" y2="96901"/>
                        <a14:foregroundMark x1="93038" y1="96901" x2="96835" y2="97465"/>
                        <a14:foregroundMark x1="26582" y1="22535" x2="26582" y2="30423"/>
                        <a14:foregroundMark x1="11603" y1="94648" x2="8228" y2="82817"/>
                        <a14:foregroundMark x1="10549" y1="95211" x2="10338" y2="70704"/>
                        <a14:foregroundMark x1="10338" y1="70704" x2="8228" y2="95211"/>
                        <a14:foregroundMark x1="9916" y1="61972" x2="7384" y2="97465"/>
                        <a14:foregroundMark x1="7384" y1="97465" x2="11814" y2="97183"/>
                        <a14:foregroundMark x1="78692" y1="42535" x2="78059" y2="69296"/>
                        <a14:foregroundMark x1="78059" y1="69296" x2="67722" y2="28451"/>
                        <a14:foregroundMark x1="67722" y1="28451" x2="67932" y2="26479"/>
                        <a14:foregroundMark x1="67932" y1="27606" x2="72574" y2="76338"/>
                        <a14:foregroundMark x1="72574" y1="76338" x2="73629" y2="57465"/>
                        <a14:foregroundMark x1="73629" y1="57465" x2="73418" y2="59155"/>
                        <a14:foregroundMark x1="68987" y1="18028" x2="84599" y2="304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2854" y="1575593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1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B90F442-EFC5-2221-7BE7-774BD816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492145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85E02-91EC-F2D8-8D2E-1EAE15262B98}"/>
              </a:ext>
            </a:extLst>
          </p:cNvPr>
          <p:cNvSpPr txBox="1"/>
          <p:nvPr/>
        </p:nvSpPr>
        <p:spPr>
          <a:xfrm>
            <a:off x="1081377" y="2218414"/>
            <a:ext cx="91360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Struct:</a:t>
            </a:r>
          </a:p>
          <a:p>
            <a:endParaRPr lang="en-US" sz="4500" b="1" dirty="0"/>
          </a:p>
          <a:p>
            <a:r>
              <a:rPr lang="en-US" sz="4500" b="1" dirty="0"/>
              <a:t>Custom array.</a:t>
            </a:r>
          </a:p>
          <a:p>
            <a:endParaRPr lang="en-US" sz="4500" b="1" dirty="0"/>
          </a:p>
          <a:p>
            <a:r>
              <a:rPr lang="en-US" sz="4500" b="1" dirty="0"/>
              <a:t>Can contain different data types.</a:t>
            </a:r>
          </a:p>
        </p:txBody>
      </p:sp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2F7DF68B-1580-DE82-10CC-C49B3F86B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1125" r="98375">
                        <a14:foregroundMark x1="89000" y1="59766" x2="96625" y2="56771"/>
                        <a14:foregroundMark x1="96625" y1="56771" x2="93000" y2="37630"/>
                        <a14:foregroundMark x1="93000" y1="37630" x2="93000" y2="37630"/>
                        <a14:foregroundMark x1="95625" y1="40755" x2="98375" y2="57682"/>
                        <a14:foregroundMark x1="11250" y1="41797" x2="1125" y2="44271"/>
                        <a14:foregroundMark x1="3001" y1="52995" x2="6500" y2="69271"/>
                        <a14:foregroundMark x1="2917" y1="52604" x2="3001" y2="52995"/>
                        <a14:foregroundMark x1="2665" y1="51432" x2="2917" y2="52604"/>
                        <a14:foregroundMark x1="2217" y1="49349" x2="2273" y2="49609"/>
                        <a14:foregroundMark x1="2073" y1="48682" x2="2217" y2="49349"/>
                        <a14:foregroundMark x1="1125" y1="44271" x2="1268" y2="44938"/>
                        <a14:foregroundMark x1="14125" y1="50130" x2="14125" y2="50130"/>
                        <a14:foregroundMark x1="22750" y1="50911" x2="22750" y2="50911"/>
                        <a14:foregroundMark x1="26500" y1="52604" x2="26500" y2="52604"/>
                        <a14:foregroundMark x1="36000" y1="50391" x2="36000" y2="50391"/>
                        <a14:foregroundMark x1="45500" y1="51563" x2="45500" y2="51563"/>
                        <a14:foregroundMark x1="53125" y1="48958" x2="53125" y2="48958"/>
                        <a14:foregroundMark x1="64250" y1="47396" x2="64250" y2="47396"/>
                        <a14:foregroundMark x1="75625" y1="46094" x2="75625" y2="46094"/>
                        <a14:foregroundMark x1="84375" y1="48438" x2="84375" y2="48438"/>
                        <a14:foregroundMark x1="88750" y1="46094" x2="88750" y2="46094"/>
                        <a14:backgroundMark x1="2000" y1="52604" x2="2000" y2="52604"/>
                        <a14:backgroundMark x1="875" y1="49349" x2="875" y2="49349"/>
                        <a14:backgroundMark x1="375" y1="47135" x2="375" y2="47135"/>
                        <a14:backgroundMark x1="375" y1="47135" x2="375" y2="47135"/>
                        <a14:backgroundMark x1="625" y1="45052" x2="1250" y2="48828"/>
                        <a14:backgroundMark x1="3625" y1="52995" x2="3625" y2="52995"/>
                        <a14:backgroundMark x1="2125" y1="52344" x2="2125" y2="49609"/>
                        <a14:backgroundMark x1="2125" y1="49609" x2="2125" y2="514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9401" y="196835"/>
            <a:ext cx="6301823" cy="60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BEA8D7-4499-7713-F4C2-D2663C3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94554" l="6650" r="91816">
                        <a14:foregroundMark x1="7161" y1="56188" x2="6905" y2="44802"/>
                        <a14:foregroundMark x1="91816" y1="53960" x2="90793" y2="43069"/>
                        <a14:foregroundMark x1="55243" y1="90099" x2="43223" y2="94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7" y="-72132"/>
            <a:ext cx="9541565" cy="693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cap Pictures | Download Free Images on Unsplash">
            <a:extLst>
              <a:ext uri="{FF2B5EF4-FFF2-40B4-BE49-F238E27FC236}">
                <a16:creationId xmlns:a16="http://schemas.microsoft.com/office/drawing/2014/main" id="{019D51B5-8584-DD73-DC35-5E6D23EB9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479" y1="29379" x2="46479" y2="29379"/>
                        <a14:foregroundMark x1="27113" y1="31638" x2="27113" y2="31638"/>
                        <a14:foregroundMark x1="23944" y1="34463" x2="23944" y2="34463"/>
                        <a14:foregroundMark x1="20423" y1="41243" x2="20423" y2="41243"/>
                        <a14:foregroundMark x1="56690" y1="25424" x2="56690" y2="25424"/>
                        <a14:foregroundMark x1="61972" y1="27684" x2="61972" y2="27684"/>
                        <a14:foregroundMark x1="59155" y1="27119" x2="59155" y2="27119"/>
                        <a14:foregroundMark x1="63732" y1="32768" x2="63732" y2="32768"/>
                        <a14:foregroundMark x1="71831" y1="40113" x2="71831" y2="40113"/>
                        <a14:foregroundMark x1="70423" y1="38983" x2="70423" y2="38983"/>
                        <a14:foregroundMark x1="76408" y1="42938" x2="76408" y2="42938"/>
                        <a14:foregroundMark x1="77817" y1="42938" x2="77817" y2="42938"/>
                        <a14:foregroundMark x1="78521" y1="42373" x2="78521" y2="42373"/>
                        <a14:foregroundMark x1="36268" y1="65537" x2="36268" y2="65537"/>
                        <a14:foregroundMark x1="39789" y1="72881" x2="39789" y2="72881"/>
                        <a14:foregroundMark x1="46127" y1="76271" x2="46127" y2="76271"/>
                        <a14:foregroundMark x1="49648" y1="73446" x2="49648" y2="73446"/>
                        <a14:foregroundMark x1="41549" y1="74576" x2="41549" y2="74576"/>
                        <a14:foregroundMark x1="52113" y1="69492" x2="52113" y2="69492"/>
                        <a14:foregroundMark x1="54930" y1="67797" x2="54930" y2="67797"/>
                        <a14:foregroundMark x1="53169" y1="70056" x2="53169" y2="70056"/>
                        <a14:foregroundMark x1="58451" y1="67232" x2="58451" y2="67232"/>
                        <a14:foregroundMark x1="56338" y1="67797" x2="56338" y2="67797"/>
                        <a14:foregroundMark x1="60563" y1="70056" x2="60563" y2="70056"/>
                        <a14:foregroundMark x1="63732" y1="70056" x2="63732" y2="70056"/>
                        <a14:foregroundMark x1="66197" y1="71186" x2="66197" y2="71186"/>
                        <a14:foregroundMark x1="69718" y1="68362" x2="69718" y2="68362"/>
                        <a14:foregroundMark x1="67958" y1="70621" x2="67958" y2="70621"/>
                        <a14:foregroundMark x1="73944" y1="68362" x2="73944" y2="68362"/>
                        <a14:foregroundMark x1="76761" y1="64407" x2="76761" y2="64407"/>
                        <a14:foregroundMark x1="80282" y1="59887" x2="80282" y2="59887"/>
                        <a14:foregroundMark x1="79225" y1="63277" x2="79225" y2="63277"/>
                        <a14:foregroundMark x1="80634" y1="58757" x2="80634" y2="58757"/>
                        <a14:foregroundMark x1="80634" y1="54802" x2="80634" y2="54802"/>
                        <a14:foregroundMark x1="80282" y1="50847" x2="80282" y2="50847"/>
                        <a14:foregroundMark x1="79577" y1="47458" x2="79577" y2="47458"/>
                        <a14:foregroundMark x1="80282" y1="48588" x2="80282" y2="48588"/>
                        <a14:foregroundMark x1="80282" y1="44633" x2="80282" y2="44633"/>
                        <a14:foregroundMark x1="79577" y1="42938" x2="79577" y2="42938"/>
                        <a14:foregroundMark x1="78873" y1="41243" x2="78873" y2="41243"/>
                        <a14:foregroundMark x1="69366" y1="37288" x2="69366" y2="37288"/>
                        <a14:foregroundMark x1="25352" y1="67797" x2="25352" y2="67797"/>
                        <a14:foregroundMark x1="23944" y1="67797" x2="23944" y2="67797"/>
                        <a14:foregroundMark x1="22535" y1="67797" x2="22535" y2="67797"/>
                        <a14:foregroundMark x1="22535" y1="67797" x2="17254" y2="62147"/>
                        <a14:foregroundMark x1="31338" y1="66102" x2="25704" y2="69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0749"/>
            <a:ext cx="10363200" cy="546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6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20354-599A-40A6-AB29-A7B054F6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Micro controller: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62BCA-69DF-CF06-0488-96826B2CF624}"/>
              </a:ext>
            </a:extLst>
          </p:cNvPr>
          <p:cNvSpPr txBox="1"/>
          <p:nvPr/>
        </p:nvSpPr>
        <p:spPr>
          <a:xfrm>
            <a:off x="410817" y="1606164"/>
            <a:ext cx="113703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Arduino types: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A27501-E953-6305-F562-B9ADF749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18" y="1348380"/>
            <a:ext cx="9032682" cy="56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D32A5C-1C2E-A774-0F52-9FCC46F3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15" y="142489"/>
            <a:ext cx="10771632" cy="1574993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/>
                </a:solidFill>
              </a:rPr>
              <a:t>Micro processor VS Micro controller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F81BEFA-A06F-C7F8-0333-9FEDB382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610029"/>
            <a:ext cx="9359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70" y="2440415"/>
            <a:ext cx="10771632" cy="1325563"/>
          </a:xfrm>
        </p:spPr>
        <p:txBody>
          <a:bodyPr>
            <a:normAutofit/>
          </a:bodyPr>
          <a:lstStyle/>
          <a:p>
            <a:pPr algn="ctr"/>
            <a:r>
              <a:rPr lang="en-US" sz="5500" cap="none" dirty="0">
                <a:solidFill>
                  <a:schemeClr val="tx1"/>
                </a:solidFill>
              </a:rPr>
              <a:t>Arduino Hardware</a:t>
            </a:r>
          </a:p>
        </p:txBody>
      </p:sp>
    </p:spTree>
    <p:extLst>
      <p:ext uri="{BB962C8B-B14F-4D97-AF65-F5344CB8AC3E}">
        <p14:creationId xmlns:p14="http://schemas.microsoft.com/office/powerpoint/2010/main" val="35925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FD87B30-F4A8-3536-E2B8-FB8919E5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7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6E816CF-1D79-E2D5-BC9D-98532B8D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45" y="0"/>
            <a:ext cx="800255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BB4366-6247-2FA6-C500-E22F2935F571}"/>
              </a:ext>
            </a:extLst>
          </p:cNvPr>
          <p:cNvSpPr txBox="1"/>
          <p:nvPr/>
        </p:nvSpPr>
        <p:spPr>
          <a:xfrm>
            <a:off x="119269" y="2315616"/>
            <a:ext cx="43970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Arduino Pins:</a:t>
            </a:r>
          </a:p>
        </p:txBody>
      </p:sp>
    </p:spTree>
    <p:extLst>
      <p:ext uri="{BB962C8B-B14F-4D97-AF65-F5344CB8AC3E}">
        <p14:creationId xmlns:p14="http://schemas.microsoft.com/office/powerpoint/2010/main" val="26054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Analog</a:t>
            </a:r>
            <a:r>
              <a:rPr lang="en-US" sz="5400" cap="none" dirty="0">
                <a:solidFill>
                  <a:schemeClr val="tx1"/>
                </a:solidFill>
              </a:rPr>
              <a:t> VS digital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40345A6-8925-972C-DA8D-3078DB4C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1" y="1578695"/>
            <a:ext cx="9119689" cy="50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0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E9099A-9C74-C58F-8630-01C5B18E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01" y="366449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9AE19-F905-95F1-231D-3FB2ECB72336}"/>
              </a:ext>
            </a:extLst>
          </p:cNvPr>
          <p:cNvSpPr txBox="1"/>
          <p:nvPr/>
        </p:nvSpPr>
        <p:spPr>
          <a:xfrm>
            <a:off x="853888" y="2010335"/>
            <a:ext cx="942638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# define: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500" b="1" dirty="0"/>
              <a:t>Definition.</a:t>
            </a:r>
          </a:p>
          <a:p>
            <a:r>
              <a:rPr lang="en-US" sz="3500" b="1" dirty="0"/>
              <a:t>Used to define constants or pin.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6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cap="none" dirty="0">
                <a:solidFill>
                  <a:schemeClr val="tx1"/>
                </a:solidFill>
              </a:rPr>
              <a:t>PWM VS Analog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B41417-C179-8358-3269-717CFC72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3" y="1844700"/>
            <a:ext cx="6214341" cy="3669129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6507F10-133F-7DE0-76A4-16DDE70A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93" y="1822650"/>
            <a:ext cx="5132032" cy="36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cap="none" dirty="0">
                <a:solidFill>
                  <a:schemeClr val="tx1"/>
                </a:solidFill>
              </a:rPr>
              <a:t>PWM VS digital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78A4E5E-9F81-AAAC-D617-09A01BD8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3" y="1844701"/>
            <a:ext cx="6214341" cy="3669129"/>
          </a:xfrm>
          <a:prstGeom prst="rect">
            <a:avLst/>
          </a:prstGeom>
        </p:spPr>
      </p:pic>
      <p:pic>
        <p:nvPicPr>
          <p:cNvPr id="6" name="Picture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09505E48-F107-917A-38B4-C78412C2A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05"/>
          <a:stretch/>
        </p:blipFill>
        <p:spPr>
          <a:xfrm>
            <a:off x="6687046" y="1844701"/>
            <a:ext cx="5351229" cy="35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cap Images – Browse 4,066 Stock Photos, Vectors, and Video | Adobe Stock">
            <a:extLst>
              <a:ext uri="{FF2B5EF4-FFF2-40B4-BE49-F238E27FC236}">
                <a16:creationId xmlns:a16="http://schemas.microsoft.com/office/drawing/2014/main" id="{9AD3C0C2-6BD9-1140-A808-BA51EF313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9550" y1="79167" x2="29550" y2="79167"/>
                        <a14:backgroundMark x1="20180" y1="66667" x2="20180" y2="66667"/>
                        <a14:backgroundMark x1="27387" y1="61111" x2="27387" y2="61111"/>
                        <a14:backgroundMark x1="57838" y1="57778" x2="57838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03408"/>
            <a:ext cx="10241279" cy="545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8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32468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cap="none" dirty="0">
                <a:solidFill>
                  <a:schemeClr val="tx1"/>
                </a:solidFill>
              </a:rPr>
              <a:t>Arduino 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F2C41-C4EC-05E5-BEAF-200031E56FAE}"/>
              </a:ext>
            </a:extLst>
          </p:cNvPr>
          <p:cNvSpPr txBox="1"/>
          <p:nvPr/>
        </p:nvSpPr>
        <p:spPr>
          <a:xfrm>
            <a:off x="576072" y="1968759"/>
            <a:ext cx="69583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Arduino IDE.</a:t>
            </a:r>
          </a:p>
          <a:p>
            <a:endParaRPr lang="en-US" sz="3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Code implementation.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Void setup.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 Void loop.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7686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cap="none" dirty="0">
                <a:solidFill>
                  <a:schemeClr val="tx1"/>
                </a:solidFill>
              </a:rPr>
              <a:t>Arduino Functions</a:t>
            </a:r>
            <a:r>
              <a:rPr lang="en-US" sz="5000" cap="none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0C397-FD2F-4BFB-63FE-5F35D543F391}"/>
              </a:ext>
            </a:extLst>
          </p:cNvPr>
          <p:cNvSpPr txBox="1"/>
          <p:nvPr/>
        </p:nvSpPr>
        <p:spPr>
          <a:xfrm>
            <a:off x="644056" y="1767176"/>
            <a:ext cx="97244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Hint:</a:t>
            </a:r>
          </a:p>
          <a:p>
            <a:endParaRPr lang="en-US" sz="3500" b="1" dirty="0"/>
          </a:p>
          <a:p>
            <a:r>
              <a:rPr lang="en-US" sz="3500" b="1" dirty="0">
                <a:solidFill>
                  <a:srgbClr val="222222"/>
                </a:solidFill>
                <a:effectLst/>
                <a:ea typeface="Calibri" panose="020F0502020204030204" pitchFamily="34" charset="0"/>
              </a:rPr>
              <a:t>   </a:t>
            </a:r>
            <a:r>
              <a:rPr lang="en-US" sz="3500" b="1" dirty="0">
                <a:effectLst/>
                <a:ea typeface="Calibri" panose="020F0502020204030204" pitchFamily="34" charset="0"/>
              </a:rPr>
              <a:t>digital Write (), digital Read (), pin Mode ().</a:t>
            </a:r>
          </a:p>
          <a:p>
            <a:endParaRPr lang="en-US" sz="3500" b="1" dirty="0"/>
          </a:p>
          <a:p>
            <a:endParaRPr lang="en-US" sz="3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Example 1:</a:t>
            </a:r>
          </a:p>
          <a:p>
            <a:endParaRPr lang="en-US" sz="3500" b="1" dirty="0"/>
          </a:p>
          <a:p>
            <a:r>
              <a:rPr lang="en-US" sz="3500" b="1" dirty="0"/>
              <a:t>  Toggling a led using push button.  </a:t>
            </a:r>
          </a:p>
        </p:txBody>
      </p:sp>
    </p:spTree>
    <p:extLst>
      <p:ext uri="{BB962C8B-B14F-4D97-AF65-F5344CB8AC3E}">
        <p14:creationId xmlns:p14="http://schemas.microsoft.com/office/powerpoint/2010/main" val="7597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F8CCF18-CED4-6709-B929-F19FB4DE4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4" b="95399" l="2500" r="96354">
                        <a14:foregroundMark x1="3854" y1="73006" x2="5313" y2="55521"/>
                        <a14:foregroundMark x1="5313" y1="55521" x2="5313" y2="55521"/>
                        <a14:foregroundMark x1="5000" y1="55215" x2="2813" y2="70552"/>
                        <a14:foregroundMark x1="2813" y1="70552" x2="2708" y2="86810"/>
                        <a14:foregroundMark x1="6771" y1="95399" x2="6250" y2="67178"/>
                        <a14:foregroundMark x1="6250" y1="67178" x2="11979" y2="89264"/>
                        <a14:foregroundMark x1="11979" y1="89264" x2="11771" y2="89571"/>
                        <a14:foregroundMark x1="17083" y1="84356" x2="14688" y2="57975"/>
                        <a14:foregroundMark x1="14688" y1="57975" x2="14479" y2="57055"/>
                        <a14:foregroundMark x1="23229" y1="71779" x2="18438" y2="57362"/>
                        <a14:foregroundMark x1="4479" y1="51534" x2="8750" y2="52147"/>
                        <a14:foregroundMark x1="33333" y1="74847" x2="29792" y2="65337"/>
                        <a14:foregroundMark x1="29792" y1="65337" x2="29479" y2="65031"/>
                        <a14:foregroundMark x1="28125" y1="68405" x2="27396" y2="85276"/>
                        <a14:foregroundMark x1="27396" y1="85276" x2="27292" y2="85583"/>
                        <a14:foregroundMark x1="39375" y1="36810" x2="43958" y2="75767"/>
                        <a14:foregroundMark x1="43958" y1="75767" x2="44583" y2="76994"/>
                        <a14:foregroundMark x1="47396" y1="64417" x2="41458" y2="54908"/>
                        <a14:foregroundMark x1="41458" y1="54908" x2="41354" y2="54601"/>
                        <a14:foregroundMark x1="52917" y1="49387" x2="59896" y2="76074"/>
                        <a14:foregroundMark x1="59896" y1="76074" x2="60625" y2="82209"/>
                        <a14:foregroundMark x1="42292" y1="32515" x2="42292" y2="32515"/>
                        <a14:foregroundMark x1="55833" y1="45092" x2="55833" y2="45092"/>
                        <a14:foregroundMark x1="56875" y1="15337" x2="56875" y2="15337"/>
                        <a14:foregroundMark x1="56875" y1="15337" x2="56875" y2="15337"/>
                        <a14:foregroundMark x1="56875" y1="4601" x2="56875" y2="4601"/>
                        <a14:foregroundMark x1="68750" y1="46933" x2="64375" y2="38344"/>
                        <a14:foregroundMark x1="54792" y1="67791" x2="56979" y2="73006"/>
                        <a14:foregroundMark x1="68854" y1="42945" x2="67813" y2="60736"/>
                        <a14:foregroundMark x1="66458" y1="57055" x2="66354" y2="52454"/>
                        <a14:foregroundMark x1="70104" y1="53681" x2="70104" y2="53681"/>
                        <a14:foregroundMark x1="70833" y1="48773" x2="70833" y2="48773"/>
                        <a14:foregroundMark x1="68125" y1="28221" x2="68125" y2="28221"/>
                        <a14:foregroundMark x1="69063" y1="29141" x2="69063" y2="29141"/>
                        <a14:foregroundMark x1="83021" y1="67485" x2="83021" y2="67485"/>
                        <a14:foregroundMark x1="83021" y1="67485" x2="83021" y2="67485"/>
                        <a14:foregroundMark x1="83021" y1="67485" x2="83021" y2="67485"/>
                        <a14:foregroundMark x1="83021" y1="67485" x2="83021" y2="67485"/>
                        <a14:foregroundMark x1="83021" y1="67485" x2="75000" y2="73926"/>
                        <a14:foregroundMark x1="75000" y1="73926" x2="83438" y2="68712"/>
                        <a14:foregroundMark x1="83438" y1="68712" x2="83958" y2="68712"/>
                        <a14:foregroundMark x1="83229" y1="64110" x2="76667" y2="64110"/>
                        <a14:foregroundMark x1="89688" y1="38344" x2="96979" y2="61656"/>
                        <a14:foregroundMark x1="96979" y1="61656" x2="96354" y2="76687"/>
                        <a14:foregroundMark x1="96354" y1="76687" x2="94688" y2="81902"/>
                        <a14:foregroundMark x1="92396" y1="72393" x2="92604" y2="46933"/>
                        <a14:foregroundMark x1="54063" y1="75153" x2="54063" y2="75153"/>
                        <a14:foregroundMark x1="29479" y1="42331" x2="29479" y2="42331"/>
                        <a14:foregroundMark x1="29896" y1="42025" x2="29896" y2="42025"/>
                        <a14:foregroundMark x1="17500" y1="36810" x2="17500" y2="36810"/>
                        <a14:foregroundMark x1="6146" y1="48773" x2="6146" y2="48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053" y="1160889"/>
            <a:ext cx="10155816" cy="38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8CAF58-25A1-E8D0-864E-FF716686C09C}"/>
              </a:ext>
            </a:extLst>
          </p:cNvPr>
          <p:cNvSpPr txBox="1"/>
          <p:nvPr/>
        </p:nvSpPr>
        <p:spPr>
          <a:xfrm>
            <a:off x="429568" y="1790878"/>
            <a:ext cx="1149738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/>
              <a:t>Example 2:</a:t>
            </a:r>
          </a:p>
          <a:p>
            <a:r>
              <a:rPr lang="en-US" sz="3500" b="1">
                <a:latin typeface="Calibri" panose="020F0502020204030204" pitchFamily="34" charset="0"/>
                <a:ea typeface="Calibri" panose="020F0502020204030204" pitchFamily="34" charset="0"/>
              </a:rPr>
              <a:t>Control the light intensity </a:t>
            </a:r>
            <a:r>
              <a:rPr lang="en-US" sz="3500" b="1" dirty="0">
                <a:latin typeface="Calibri" panose="020F0502020204030204" pitchFamily="34" charset="0"/>
                <a:ea typeface="Calibri" panose="020F0502020204030204" pitchFamily="34" charset="0"/>
              </a:rPr>
              <a:t>of a led using potentiometer.</a:t>
            </a:r>
          </a:p>
          <a:p>
            <a:endParaRPr lang="en-US" sz="35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Functions:</a:t>
            </a:r>
            <a:endParaRPr lang="en-US" sz="4000" b="1" dirty="0"/>
          </a:p>
          <a:p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 Read (), map (), analog Write (), pin Mode ().</a:t>
            </a:r>
          </a:p>
          <a:p>
            <a:endParaRPr lang="en-US" sz="40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DEFB8DC-717B-59C3-DEA1-CE544159CC59}"/>
              </a:ext>
            </a:extLst>
          </p:cNvPr>
          <p:cNvSpPr txBox="1">
            <a:spLocks/>
          </p:cNvSpPr>
          <p:nvPr/>
        </p:nvSpPr>
        <p:spPr>
          <a:xfrm>
            <a:off x="429568" y="308661"/>
            <a:ext cx="10771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cap="none" dirty="0">
                <a:solidFill>
                  <a:schemeClr val="tx1"/>
                </a:solidFill>
              </a:rPr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222271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3: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4FBBB4-B82A-659E-CC2A-F9583E6E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5" y="1518699"/>
            <a:ext cx="11791785" cy="48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5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BD64A-E7A8-9CC5-C1FB-5A5847EC6095}"/>
              </a:ext>
            </a:extLst>
          </p:cNvPr>
          <p:cNvSpPr txBox="1"/>
          <p:nvPr/>
        </p:nvSpPr>
        <p:spPr>
          <a:xfrm>
            <a:off x="771277" y="2011680"/>
            <a:ext cx="105116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Hint:</a:t>
            </a:r>
          </a:p>
          <a:p>
            <a:r>
              <a:rPr lang="en-US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 the following functions.</a:t>
            </a:r>
          </a:p>
          <a:p>
            <a:r>
              <a:rPr lang="en-US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digital Read(), delay (),digital Write(), pin Mode(). </a:t>
            </a:r>
            <a:endParaRPr lang="en-US" sz="3500" b="1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62B42C0-E65A-D2A3-E362-63680332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3:</a:t>
            </a:r>
          </a:p>
        </p:txBody>
      </p:sp>
    </p:spTree>
    <p:extLst>
      <p:ext uri="{BB962C8B-B14F-4D97-AF65-F5344CB8AC3E}">
        <p14:creationId xmlns:p14="http://schemas.microsoft.com/office/powerpoint/2010/main" val="11185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DDB18F5-F83E-45F0-38D7-D099CED3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7" y="2059388"/>
            <a:ext cx="11803645" cy="3735498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839A6B92-67A4-24D4-D60C-F8FF03D9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4:</a:t>
            </a:r>
          </a:p>
        </p:txBody>
      </p:sp>
    </p:spTree>
    <p:extLst>
      <p:ext uri="{BB962C8B-B14F-4D97-AF65-F5344CB8AC3E}">
        <p14:creationId xmlns:p14="http://schemas.microsoft.com/office/powerpoint/2010/main" val="24488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 </a:t>
            </a:r>
            <a:r>
              <a:rPr lang="en-US" cap="none" dirty="0">
                <a:solidFill>
                  <a:schemeClr val="tx1"/>
                </a:solidFill>
              </a:rPr>
              <a:t>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Constants &amp; variables: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Box.</a:t>
            </a:r>
          </a:p>
          <a:p>
            <a:pPr lvl="1">
              <a:lnSpc>
                <a:spcPct val="150000"/>
              </a:lnSpc>
            </a:pPr>
            <a:r>
              <a:rPr lang="en-US" sz="3400" b="1" dirty="0">
                <a:solidFill>
                  <a:schemeClr val="tx1"/>
                </a:solidFill>
              </a:rPr>
              <a:t>      Constants.</a:t>
            </a:r>
          </a:p>
          <a:p>
            <a:pPr lvl="1">
              <a:lnSpc>
                <a:spcPct val="150000"/>
              </a:lnSpc>
            </a:pPr>
            <a:r>
              <a:rPr lang="en-US" sz="3400" b="1" dirty="0">
                <a:solidFill>
                  <a:schemeClr val="tx1"/>
                </a:solidFill>
              </a:rPr>
              <a:t>       Variable types</a:t>
            </a:r>
            <a:endParaRPr lang="en-US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picture containing text, building material, case, accessory&#10;&#10;Description automatically generated">
            <a:extLst>
              <a:ext uri="{FF2B5EF4-FFF2-40B4-BE49-F238E27FC236}">
                <a16:creationId xmlns:a16="http://schemas.microsoft.com/office/drawing/2014/main" id="{B28FD48C-84C3-D657-CDA6-C3466BE0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2742" y="1756765"/>
            <a:ext cx="3094962" cy="24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E8DFB-0673-C220-64EB-1FF8C195F476}"/>
              </a:ext>
            </a:extLst>
          </p:cNvPr>
          <p:cNvSpPr txBox="1"/>
          <p:nvPr/>
        </p:nvSpPr>
        <p:spPr>
          <a:xfrm>
            <a:off x="645315" y="1838368"/>
            <a:ext cx="109013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Hint:</a:t>
            </a:r>
          </a:p>
          <a:p>
            <a:r>
              <a:rPr lang="en-US" sz="3500" b="1" dirty="0">
                <a:latin typeface="Calibri" panose="020F0502020204030204" pitchFamily="34" charset="0"/>
                <a:ea typeface="Calibri" panose="020F0502020204030204" pitchFamily="34" charset="0"/>
              </a:rPr>
              <a:t>Use the following functions.</a:t>
            </a:r>
            <a:endParaRPr lang="en-US" sz="3500" b="1" dirty="0"/>
          </a:p>
          <a:p>
            <a:r>
              <a:rPr lang="en-US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 Read (), map(), servo library (servo. attach (), servo. write ()). </a:t>
            </a:r>
            <a:endParaRPr lang="en-US" sz="3500" b="1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5417C39-98CE-59FD-A392-59EFE994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4:</a:t>
            </a:r>
          </a:p>
        </p:txBody>
      </p:sp>
    </p:spTree>
    <p:extLst>
      <p:ext uri="{BB962C8B-B14F-4D97-AF65-F5344CB8AC3E}">
        <p14:creationId xmlns:p14="http://schemas.microsoft.com/office/powerpoint/2010/main" val="225533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839A6B92-67A4-24D4-D60C-F8FF03D9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5: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7A678-CA6C-E0BE-1484-B2F9591E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4" y="1842797"/>
            <a:ext cx="11227814" cy="32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451B9E-5C15-34ED-24E5-2FBA7AE99563}"/>
              </a:ext>
            </a:extLst>
          </p:cNvPr>
          <p:cNvSpPr txBox="1"/>
          <p:nvPr/>
        </p:nvSpPr>
        <p:spPr>
          <a:xfrm>
            <a:off x="645315" y="1838368"/>
            <a:ext cx="10901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Hint:</a:t>
            </a:r>
          </a:p>
          <a:p>
            <a:endParaRPr lang="en-US" sz="4500" b="1" dirty="0"/>
          </a:p>
          <a:p>
            <a:r>
              <a:rPr lang="en-US" sz="3500" b="1" dirty="0">
                <a:latin typeface="Calibri" panose="020F0502020204030204" pitchFamily="34" charset="0"/>
                <a:ea typeface="Calibri" panose="020F0502020204030204" pitchFamily="34" charset="0"/>
              </a:rPr>
              <a:t>Use the following functions: </a:t>
            </a:r>
            <a:r>
              <a:rPr lang="en-US" sz="3500" b="1" dirty="0" err="1">
                <a:latin typeface="Calibri" panose="020F0502020204030204" pitchFamily="34" charset="0"/>
                <a:ea typeface="Calibri" panose="020F0502020204030204" pitchFamily="34" charset="0"/>
              </a:rPr>
              <a:t>pinMode</a:t>
            </a:r>
            <a:r>
              <a:rPr lang="en-US" sz="3500" b="1" dirty="0">
                <a:latin typeface="Calibri" panose="020F0502020204030204" pitchFamily="34" charset="0"/>
                <a:ea typeface="Calibri" panose="020F0502020204030204" pitchFamily="34" charset="0"/>
              </a:rPr>
              <a:t>(), </a:t>
            </a:r>
            <a:r>
              <a:rPr lang="en-US" sz="35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delayMicroseconds</a:t>
            </a:r>
            <a:r>
              <a:rPr lang="en-US" sz="3500" b="1" dirty="0">
                <a:latin typeface="Calibri" panose="020F0502020204030204" pitchFamily="34" charset="0"/>
                <a:ea typeface="Calibri" panose="020F0502020204030204" pitchFamily="34" charset="0"/>
              </a:rPr>
              <a:t>(), </a:t>
            </a:r>
            <a:r>
              <a:rPr lang="en-US" sz="3500" b="1" dirty="0" err="1">
                <a:latin typeface="Calibri" panose="020F0502020204030204" pitchFamily="34" charset="0"/>
                <a:ea typeface="Calibri" panose="020F0502020204030204" pitchFamily="34" charset="0"/>
              </a:rPr>
              <a:t>digitalWrite</a:t>
            </a:r>
            <a:r>
              <a:rPr lang="en-US" sz="3500" b="1" dirty="0">
                <a:latin typeface="Calibri" panose="020F0502020204030204" pitchFamily="34" charset="0"/>
                <a:ea typeface="Calibri" panose="020F0502020204030204" pitchFamily="34" charset="0"/>
              </a:rPr>
              <a:t>().</a:t>
            </a:r>
            <a:endParaRPr lang="en-US" sz="3500" b="1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329FA7F-279E-4F5E-8BF0-5AA19826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5:</a:t>
            </a:r>
          </a:p>
        </p:txBody>
      </p:sp>
    </p:spTree>
    <p:extLst>
      <p:ext uri="{BB962C8B-B14F-4D97-AF65-F5344CB8AC3E}">
        <p14:creationId xmlns:p14="http://schemas.microsoft.com/office/powerpoint/2010/main" val="163454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6530" y="6272784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9E85A93-39F8-8B19-9669-195D3482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F4AA0A4E-2797-72B9-53BA-1607C676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659" y="0"/>
            <a:ext cx="12247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tter&#10;&#10;Description automatically generated">
            <a:extLst>
              <a:ext uri="{FF2B5EF4-FFF2-40B4-BE49-F238E27FC236}">
                <a16:creationId xmlns:a16="http://schemas.microsoft.com/office/drawing/2014/main" id="{2405D21B-2570-58C7-F228-1FA8D4032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8" b="94937" l="9916" r="89241">
                        <a14:foregroundMark x1="36287" y1="5696" x2="29325" y2="5063"/>
                        <a14:foregroundMark x1="35865" y1="6329" x2="41487" y2="5663"/>
                        <a14:foregroundMark x1="67511" y1="87025" x2="16878" y2="71519"/>
                        <a14:foregroundMark x1="71308" y1="95253" x2="71308" y2="95253"/>
                        <a14:foregroundMark x1="68354" y1="64557" x2="68354" y2="64557"/>
                        <a14:foregroundMark x1="41139" y1="61709" x2="41139" y2="61709"/>
                        <a14:foregroundMark x1="46835" y1="36392" x2="46835" y2="36392"/>
                        <a14:foregroundMark x1="33755" y1="62658" x2="37975" y2="35127"/>
                        <a14:foregroundMark x1="37975" y1="35127" x2="64557" y2="37025"/>
                        <a14:foregroundMark x1="64557" y1="37025" x2="42194" y2="43987"/>
                        <a14:foregroundMark x1="42194" y1="43987" x2="38186" y2="39241"/>
                        <a14:foregroundMark x1="33966" y1="31329" x2="35443" y2="14873"/>
                        <a14:foregroundMark x1="58861" y1="42405" x2="53376" y2="59177"/>
                        <a14:foregroundMark x1="53376" y1="59177" x2="37764" y2="63291"/>
                        <a14:foregroundMark x1="53586" y1="67722" x2="57384" y2="50316"/>
                        <a14:foregroundMark x1="63713" y1="60443" x2="65612" y2="78797"/>
                        <a14:foregroundMark x1="65612" y1="78797" x2="65612" y2="78797"/>
                        <a14:foregroundMark x1="69620" y1="67405" x2="63502" y2="62975"/>
                        <a14:foregroundMark x1="27215" y1="2848" x2="27215" y2="2848"/>
                        <a14:backgroundMark x1="42194" y1="4114" x2="68987" y2="8544"/>
                        <a14:backgroundMark x1="68987" y1="8544" x2="71730" y2="9810"/>
                        <a14:backgroundMark x1="72574" y1="7595" x2="72574" y2="7595"/>
                        <a14:backgroundMark x1="73418" y1="10443" x2="73418" y2="10443"/>
                        <a14:backgroundMark x1="72363" y1="10127" x2="72363" y2="10127"/>
                        <a14:backgroundMark x1="73207" y1="9494" x2="73207" y2="9494"/>
                        <a14:backgroundMark x1="71519" y1="7278" x2="74895" y2="104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7488" y="818984"/>
            <a:ext cx="8977023" cy="53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3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59613"/>
            <a:ext cx="10771632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 </a:t>
            </a:r>
            <a:r>
              <a:rPr lang="en-US" cap="none" dirty="0">
                <a:solidFill>
                  <a:schemeClr val="tx1"/>
                </a:solidFill>
              </a:rPr>
              <a:t>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49" y="1616449"/>
            <a:ext cx="10771632" cy="435133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Constants &amp; variables: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Box.</a:t>
            </a:r>
          </a:p>
          <a:p>
            <a:pPr lvl="1">
              <a:lnSpc>
                <a:spcPct val="150000"/>
              </a:lnSpc>
            </a:pPr>
            <a:r>
              <a:rPr lang="en-US" sz="3400" b="1" dirty="0">
                <a:solidFill>
                  <a:schemeClr val="tx1"/>
                </a:solidFill>
              </a:rPr>
              <a:t>      constants.</a:t>
            </a:r>
          </a:p>
          <a:p>
            <a:pPr lvl="1">
              <a:lnSpc>
                <a:spcPct val="150000"/>
              </a:lnSpc>
            </a:pPr>
            <a:r>
              <a:rPr lang="en-US" sz="3400" b="1" dirty="0">
                <a:solidFill>
                  <a:schemeClr val="tx1"/>
                </a:solidFill>
              </a:rPr>
              <a:t>       Variable types</a:t>
            </a:r>
            <a:endParaRPr lang="en-US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picture containing text, building material, case, accessory&#10;&#10;Description automatically generated">
            <a:extLst>
              <a:ext uri="{FF2B5EF4-FFF2-40B4-BE49-F238E27FC236}">
                <a16:creationId xmlns:a16="http://schemas.microsoft.com/office/drawing/2014/main" id="{B28FD48C-84C3-D657-CDA6-C3466BE0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2742" y="1756765"/>
            <a:ext cx="3094962" cy="24289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9F6823-084D-FEC3-FD6F-D277F18320C6}"/>
              </a:ext>
            </a:extLst>
          </p:cNvPr>
          <p:cNvSpPr/>
          <p:nvPr/>
        </p:nvSpPr>
        <p:spPr>
          <a:xfrm>
            <a:off x="844296" y="1736188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Floats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E742A6-CA89-6645-81BE-1841A28DE4B7}"/>
              </a:ext>
            </a:extLst>
          </p:cNvPr>
          <p:cNvSpPr/>
          <p:nvPr/>
        </p:nvSpPr>
        <p:spPr>
          <a:xfrm>
            <a:off x="4610848" y="1736188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Int </a:t>
            </a:r>
            <a:r>
              <a:rPr lang="en-US" dirty="0"/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08F452-EE5D-2753-FE4A-3EB1C3B6A782}"/>
              </a:ext>
            </a:extLst>
          </p:cNvPr>
          <p:cNvSpPr/>
          <p:nvPr/>
        </p:nvSpPr>
        <p:spPr>
          <a:xfrm>
            <a:off x="7693212" y="1759626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Double</a:t>
            </a:r>
            <a:r>
              <a:rPr lang="en-US" dirty="0"/>
              <a:t>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F57B37-C253-990F-0FEA-91A2E78D79BD}"/>
              </a:ext>
            </a:extLst>
          </p:cNvPr>
          <p:cNvSpPr/>
          <p:nvPr/>
        </p:nvSpPr>
        <p:spPr>
          <a:xfrm>
            <a:off x="844296" y="3429000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String</a:t>
            </a:r>
            <a:r>
              <a:rPr lang="en-US" dirty="0"/>
              <a:t> 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461726-441B-10A1-7884-2910F32BFBAE}"/>
              </a:ext>
            </a:extLst>
          </p:cNvPr>
          <p:cNvSpPr/>
          <p:nvPr/>
        </p:nvSpPr>
        <p:spPr>
          <a:xfrm>
            <a:off x="4610848" y="3429000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Char</a:t>
            </a:r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01A0AF-0F75-1D56-6DF0-0950773D9F03}"/>
              </a:ext>
            </a:extLst>
          </p:cNvPr>
          <p:cNvSpPr/>
          <p:nvPr/>
        </p:nvSpPr>
        <p:spPr>
          <a:xfrm>
            <a:off x="7693212" y="3458674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Byte</a:t>
            </a:r>
            <a:r>
              <a:rPr lang="en-US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D39CEF-928F-4AD9-9394-07F5E5EDD86F}"/>
              </a:ext>
            </a:extLst>
          </p:cNvPr>
          <p:cNvSpPr/>
          <p:nvPr/>
        </p:nvSpPr>
        <p:spPr>
          <a:xfrm>
            <a:off x="844296" y="4825518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Bool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2397FC-6A60-E17D-E0E4-B6B154882202}"/>
              </a:ext>
            </a:extLst>
          </p:cNvPr>
          <p:cNvSpPr/>
          <p:nvPr/>
        </p:nvSpPr>
        <p:spPr>
          <a:xfrm>
            <a:off x="4610848" y="4829152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Uint8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033CE4-97DF-5215-46B0-C7DBB89D6870}"/>
              </a:ext>
            </a:extLst>
          </p:cNvPr>
          <p:cNvSpPr/>
          <p:nvPr/>
        </p:nvSpPr>
        <p:spPr>
          <a:xfrm>
            <a:off x="7693212" y="4825518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Uint16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29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9B5240-0125-315C-6C9E-FAC494FED534}"/>
              </a:ext>
            </a:extLst>
          </p:cNvPr>
          <p:cNvSpPr txBox="1"/>
          <p:nvPr/>
        </p:nvSpPr>
        <p:spPr>
          <a:xfrm>
            <a:off x="477371" y="364894"/>
            <a:ext cx="62528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Variables size:</a:t>
            </a:r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2EBCA6C9-E414-733B-0A3C-2E5F5C3A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2561665"/>
            <a:ext cx="1181100" cy="11900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3C4C5-83A5-7654-8A45-8876722C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307170" y="2380129"/>
            <a:ext cx="1519515" cy="936812"/>
          </a:xfrm>
          <a:prstGeom prst="rect">
            <a:avLst/>
          </a:prstGeom>
        </p:spPr>
      </p:pic>
      <p:pic>
        <p:nvPicPr>
          <p:cNvPr id="13" name="Picture 1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3F3B623-2A2B-C2A2-E1E4-818114D61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724"/>
            <a:ext cx="12192000" cy="57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AE52D7-9E80-F364-58F7-7334EF9D14FF}"/>
              </a:ext>
            </a:extLst>
          </p:cNvPr>
          <p:cNvSpPr txBox="1"/>
          <p:nvPr/>
        </p:nvSpPr>
        <p:spPr>
          <a:xfrm>
            <a:off x="1001805" y="1839930"/>
            <a:ext cx="868007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500" b="1" dirty="0"/>
              <a:t>#include:</a:t>
            </a:r>
          </a:p>
          <a:p>
            <a:r>
              <a:rPr lang="en-US" sz="3500" b="1" dirty="0"/>
              <a:t>Wanting to include file.</a:t>
            </a:r>
          </a:p>
          <a:p>
            <a:endParaRPr lang="en-US" sz="3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#include &lt; </a:t>
            </a:r>
            <a:r>
              <a:rPr lang="en-US" sz="3500" b="1" dirty="0" err="1"/>
              <a:t>Arduino.h</a:t>
            </a:r>
            <a:r>
              <a:rPr lang="en-US" sz="3500" b="1" dirty="0"/>
              <a:t>&gt;.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#include “</a:t>
            </a:r>
            <a:r>
              <a:rPr lang="en-US" sz="3500" b="1" dirty="0" err="1"/>
              <a:t>Arduino.h</a:t>
            </a:r>
            <a:r>
              <a:rPr lang="en-US" sz="3500" b="1" dirty="0"/>
              <a:t>”.</a:t>
            </a:r>
          </a:p>
          <a:p>
            <a:endParaRPr lang="en-US" sz="4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C5EBAF-DB70-03D1-E2B4-CD3E4F07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01" y="366449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5D8CB-F16B-FE53-D1BD-37AB21DED99D}"/>
              </a:ext>
            </a:extLst>
          </p:cNvPr>
          <p:cNvSpPr txBox="1"/>
          <p:nvPr/>
        </p:nvSpPr>
        <p:spPr>
          <a:xfrm>
            <a:off x="441960" y="532710"/>
            <a:ext cx="419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C++ overview: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FA83A-A1D5-0301-6F55-D265B9F35D6A}"/>
              </a:ext>
            </a:extLst>
          </p:cNvPr>
          <p:cNvSpPr txBox="1"/>
          <p:nvPr/>
        </p:nvSpPr>
        <p:spPr>
          <a:xfrm>
            <a:off x="441960" y="1711207"/>
            <a:ext cx="10911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Math.h</a:t>
            </a:r>
            <a:r>
              <a:rPr lang="en-US" sz="4000" b="1" dirty="0"/>
              <a:t>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 </a:t>
            </a:r>
            <a:r>
              <a:rPr lang="en-US" sz="3000" b="1" dirty="0"/>
              <a:t>Arduino.</a:t>
            </a:r>
          </a:p>
          <a:p>
            <a:r>
              <a:rPr lang="en-US" sz="4000" b="1" dirty="0"/>
              <a:t>c math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</a:t>
            </a:r>
            <a:r>
              <a:rPr lang="en-US" sz="3000" b="1" dirty="0"/>
              <a:t>C++.</a:t>
            </a:r>
          </a:p>
          <a:p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D94E1E1-B9EE-BA9F-4257-0343BF3FC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6" r="3768" b="9759"/>
          <a:stretch/>
        </p:blipFill>
        <p:spPr>
          <a:xfrm>
            <a:off x="4808220" y="532710"/>
            <a:ext cx="7142921" cy="61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381069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49" y="2075727"/>
            <a:ext cx="10771632" cy="4351338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Operators:</a:t>
            </a:r>
          </a:p>
          <a:p>
            <a:pPr marL="0" indent="0"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500" b="1" dirty="0">
                <a:solidFill>
                  <a:schemeClr val="tx1"/>
                </a:solidFill>
              </a:rPr>
              <a:t>Operations.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E0D4AD7-B482-8C8C-7861-69487FB1F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92693" l="9875" r="89969">
                        <a14:foregroundMark x1="23824" y1="59708" x2="14734" y2="61795"/>
                        <a14:foregroundMark x1="17398" y1="51566" x2="27116" y2="52401"/>
                        <a14:foregroundMark x1="39655" y1="89770" x2="39498" y2="92693"/>
                        <a14:foregroundMark x1="34483" y1="93111" x2="31975" y2="82463"/>
                        <a14:foregroundMark x1="31975" y1="82463" x2="37774" y2="84551"/>
                        <a14:foregroundMark x1="37774" y1="84551" x2="39655" y2="92693"/>
                        <a14:foregroundMark x1="41693" y1="37161" x2="53762" y2="37578"/>
                        <a14:foregroundMark x1="46552" y1="31106" x2="46552" y2="31106"/>
                        <a14:foregroundMark x1="46552" y1="31106" x2="46552" y2="31106"/>
                        <a14:foregroundMark x1="45611" y1="46764" x2="45611" y2="46764"/>
                        <a14:foregroundMark x1="45611" y1="46764" x2="45611" y2="46764"/>
                        <a14:foregroundMark x1="65831" y1="79332" x2="65831" y2="79332"/>
                        <a14:foregroundMark x1="65831" y1="79332" x2="65831" y2="79332"/>
                        <a14:backgroundMark x1="21787" y1="30271" x2="54859" y2="82255"/>
                        <a14:backgroundMark x1="54859" y1="82255" x2="58464" y2="91232"/>
                        <a14:backgroundMark x1="71787" y1="16910" x2="55329" y2="48225"/>
                        <a14:backgroundMark x1="66928" y1="75992" x2="83856" y2="75574"/>
                        <a14:backgroundMark x1="83856" y1="75574" x2="99373" y2="75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8142" y="887170"/>
            <a:ext cx="7143552" cy="53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GradientUniver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{96DF8E1D-1CD6-4F59-BABA-9F21AA1441AA}tf89338750_win32</Template>
  <TotalTime>770</TotalTime>
  <Words>421</Words>
  <Application>Microsoft Office PowerPoint</Application>
  <PresentationFormat>Widescreen</PresentationFormat>
  <Paragraphs>162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</vt:lpstr>
      <vt:lpstr>Calibri</vt:lpstr>
      <vt:lpstr>Univers</vt:lpstr>
      <vt:lpstr>Wingdings</vt:lpstr>
      <vt:lpstr>GradientUnivers</vt:lpstr>
      <vt:lpstr>Arduino programming </vt:lpstr>
      <vt:lpstr>Agenda </vt:lpstr>
      <vt:lpstr>C++ Overview</vt:lpstr>
      <vt:lpstr>C++ Overview</vt:lpstr>
      <vt:lpstr>C++ Overview</vt:lpstr>
      <vt:lpstr>PowerPoint Presentation</vt:lpstr>
      <vt:lpstr>C++ Overview</vt:lpstr>
      <vt:lpstr>PowerPoint Presentation</vt:lpstr>
      <vt:lpstr>C++ Overview</vt:lpstr>
      <vt:lpstr>PowerPoint Presentation</vt:lpstr>
      <vt:lpstr>PowerPoint Presentation</vt:lpstr>
      <vt:lpstr>C++ Overview</vt:lpstr>
      <vt:lpstr>C++ Overview</vt:lpstr>
      <vt:lpstr>C++ Overview</vt:lpstr>
      <vt:lpstr>PowerPoint Presentation</vt:lpstr>
      <vt:lpstr>C++ Overview</vt:lpstr>
      <vt:lpstr>C++ Overview</vt:lpstr>
      <vt:lpstr>C++ Overview</vt:lpstr>
      <vt:lpstr>PowerPoint Presentation</vt:lpstr>
      <vt:lpstr>C++ Overview</vt:lpstr>
      <vt:lpstr>C++ Overview</vt:lpstr>
      <vt:lpstr>PowerPoint Presentation</vt:lpstr>
      <vt:lpstr>PowerPoint Presentation</vt:lpstr>
      <vt:lpstr>Micro controller:</vt:lpstr>
      <vt:lpstr>Micro processor VS Micro controller</vt:lpstr>
      <vt:lpstr>Arduino Hardware</vt:lpstr>
      <vt:lpstr>PowerPoint Presentation</vt:lpstr>
      <vt:lpstr>PowerPoint Presentation</vt:lpstr>
      <vt:lpstr>Analog VS digital</vt:lpstr>
      <vt:lpstr>PWM VS Analog</vt:lpstr>
      <vt:lpstr>PWM VS digital</vt:lpstr>
      <vt:lpstr>PowerPoint Presentation</vt:lpstr>
      <vt:lpstr>Arduino Software</vt:lpstr>
      <vt:lpstr>Arduino Functions:</vt:lpstr>
      <vt:lpstr>PowerPoint Presentation</vt:lpstr>
      <vt:lpstr>PowerPoint Presentation</vt:lpstr>
      <vt:lpstr>Example 3:</vt:lpstr>
      <vt:lpstr>Example 3:</vt:lpstr>
      <vt:lpstr>Example 4:</vt:lpstr>
      <vt:lpstr>Example 4:</vt:lpstr>
      <vt:lpstr>Example 5:</vt:lpstr>
      <vt:lpstr>Example 5: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programming </dc:title>
  <dc:creator>es-AyaAli2025</dc:creator>
  <cp:lastModifiedBy>Muhammad Tarek</cp:lastModifiedBy>
  <cp:revision>16</cp:revision>
  <dcterms:created xsi:type="dcterms:W3CDTF">2023-02-08T16:59:00Z</dcterms:created>
  <dcterms:modified xsi:type="dcterms:W3CDTF">2023-02-18T12:29:49Z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